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</p:sldIdLst>
  <p:sldSz cx="9144000" cy="6858000" type="screen4x3"/>
  <p:notesSz cx="6858000" cy="9144000"/>
  <p:custDataLst>
    <p:tags r:id="rId4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D37B27B4-1BFD-469B-A269-0AEA50212DCE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E36A710-7813-4263-9D73-CFB42226F0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27B4-1BFD-469B-A269-0AEA50212DCE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6A710-7813-4263-9D73-CFB42226F0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D37B27B4-1BFD-469B-A269-0AEA50212DCE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EE36A710-7813-4263-9D73-CFB42226F0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27B4-1BFD-469B-A269-0AEA50212DCE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E36A710-7813-4263-9D73-CFB42226F0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27B4-1BFD-469B-A269-0AEA50212DCE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EE36A710-7813-4263-9D73-CFB42226F0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37B27B4-1BFD-469B-A269-0AEA50212DCE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E36A710-7813-4263-9D73-CFB42226F0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37B27B4-1BFD-469B-A269-0AEA50212DCE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E36A710-7813-4263-9D73-CFB42226F0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27B4-1BFD-469B-A269-0AEA50212DCE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E36A710-7813-4263-9D73-CFB42226F0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27B4-1BFD-469B-A269-0AEA50212DCE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E36A710-7813-4263-9D73-CFB42226F0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B27B4-1BFD-469B-A269-0AEA50212DCE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E36A710-7813-4263-9D73-CFB42226F0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37B27B4-1BFD-469B-A269-0AEA50212DCE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EE36A710-7813-4263-9D73-CFB42226F0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37B27B4-1BFD-469B-A269-0AEA50212DCE}" type="datetimeFigureOut">
              <a:rPr lang="en-US" smtClean="0"/>
              <a:pPr/>
              <a:t>12/7/2011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E36A710-7813-4263-9D73-CFB42226F09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Reviewing Estimated HUD Statements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Reductions in Amount to the Seller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Settlement Charges to Seller: Line 502 This amount is the total of all </a:t>
            </a:r>
            <a:r>
              <a:rPr lang="en-US" sz="2800" dirty="0" smtClean="0"/>
              <a:t>closing costs on page 2 of the HUD</a:t>
            </a:r>
          </a:p>
          <a:p>
            <a:r>
              <a:rPr lang="en-US" sz="2800" dirty="0"/>
              <a:t>Payoff to </a:t>
            </a:r>
            <a:r>
              <a:rPr lang="en-US" sz="2800" dirty="0" smtClean="0"/>
              <a:t>Lender: Line 504 </a:t>
            </a:r>
            <a:r>
              <a:rPr lang="en-US" sz="2800" dirty="0"/>
              <a:t>this is the proposed net amount </a:t>
            </a:r>
            <a:r>
              <a:rPr lang="en-US" sz="2800" dirty="0" smtClean="0"/>
              <a:t>Lender will </a:t>
            </a:r>
            <a:r>
              <a:rPr lang="en-US" sz="2800" dirty="0"/>
              <a:t>receive after all closing cost are paid. Typically, this cost will be on </a:t>
            </a:r>
            <a:r>
              <a:rPr lang="en-US" sz="2800" dirty="0" smtClean="0"/>
              <a:t>line 504.</a:t>
            </a:r>
            <a:endParaRPr lang="en-US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Reductions in Amount to the Seller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County Taxes/City Taxes &amp; Assessments: </a:t>
            </a:r>
            <a:r>
              <a:rPr lang="en-US" sz="2800" dirty="0" smtClean="0"/>
              <a:t>Lines 510‐513 </a:t>
            </a:r>
            <a:r>
              <a:rPr lang="en-US" sz="2800" dirty="0"/>
              <a:t>these fields are </a:t>
            </a:r>
            <a:r>
              <a:rPr lang="en-US" sz="2800" dirty="0" smtClean="0"/>
              <a:t>for </a:t>
            </a:r>
            <a:r>
              <a:rPr lang="en-US" sz="2800" dirty="0"/>
              <a:t>any outstanding taxes due on the property. Typically, the cost will include </a:t>
            </a:r>
            <a:r>
              <a:rPr lang="en-US" sz="2800" dirty="0" smtClean="0"/>
              <a:t>two </a:t>
            </a:r>
            <a:r>
              <a:rPr lang="en-US" sz="2800" dirty="0"/>
              <a:t>separate line items for delinquent and prorated taxes</a:t>
            </a:r>
            <a:r>
              <a:rPr lang="en-US" sz="2800" dirty="0" smtClean="0"/>
              <a:t>.</a:t>
            </a:r>
          </a:p>
          <a:p>
            <a:r>
              <a:rPr lang="en-US" sz="2800" b="1" dirty="0"/>
              <a:t>Additional Cost: </a:t>
            </a:r>
            <a:r>
              <a:rPr lang="en-US" sz="2800" dirty="0"/>
              <a:t>Lines</a:t>
            </a:r>
            <a:r>
              <a:rPr lang="en-US" sz="2800" b="1" dirty="0"/>
              <a:t> </a:t>
            </a:r>
            <a:r>
              <a:rPr lang="en-US" sz="2800" dirty="0"/>
              <a:t>513‐519 any additional closing request can be placed </a:t>
            </a:r>
            <a:r>
              <a:rPr lang="en-US" sz="2800" dirty="0" smtClean="0"/>
              <a:t>in these </a:t>
            </a:r>
            <a:r>
              <a:rPr lang="en-US" sz="2800" dirty="0"/>
              <a:t>fields. On this HUD there is a request for a “Seller Concession”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Reductions in Amount to the Seller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Cash to or From Seller: </a:t>
            </a:r>
            <a:r>
              <a:rPr lang="en-US" sz="2800" dirty="0"/>
              <a:t>Line 603 these line items will state if the seller </a:t>
            </a:r>
            <a:r>
              <a:rPr lang="en-US" sz="2800" dirty="0" smtClean="0"/>
              <a:t>needed </a:t>
            </a:r>
            <a:r>
              <a:rPr lang="en-US" sz="2800" dirty="0"/>
              <a:t>to bring funds to closing. Typically, on estimated HUDs the field will be zero</a:t>
            </a:r>
            <a:r>
              <a:rPr lang="en-US" sz="2800" dirty="0" smtClean="0"/>
              <a:t>. </a:t>
            </a:r>
            <a:r>
              <a:rPr lang="en-US" sz="2800" dirty="0"/>
              <a:t>Occasionally, the sellers may be required to bring funds to the closing.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Reductions in Amount to the Seller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/>
              <a:t>Page 1: Lines </a:t>
            </a:r>
            <a:r>
              <a:rPr lang="en-US" b="1" dirty="0" smtClean="0"/>
              <a:t>500‐603</a:t>
            </a:r>
          </a:p>
          <a:p>
            <a:r>
              <a:rPr lang="en-US" dirty="0" smtClean="0"/>
              <a:t>Please see the following slide for an image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Reductions in Amount to the Seller Image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290455" y="1600200"/>
            <a:ext cx="4798039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Settlement Charges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b="1" dirty="0"/>
              <a:t>Page 2: Lines </a:t>
            </a:r>
            <a:r>
              <a:rPr lang="en-US" sz="2800" b="1" dirty="0" smtClean="0"/>
              <a:t>700‐704</a:t>
            </a:r>
          </a:p>
          <a:p>
            <a:r>
              <a:rPr lang="en-US" sz="2800" dirty="0"/>
              <a:t>This section of the HUD will include all real estate agents commissions. In </a:t>
            </a:r>
            <a:r>
              <a:rPr lang="en-US" sz="2800" dirty="0" smtClean="0"/>
              <a:t>a normal sale transaction, the sellers pay all agent commissions</a:t>
            </a:r>
          </a:p>
          <a:p>
            <a:r>
              <a:rPr lang="en-US" sz="2800" dirty="0" smtClean="0"/>
              <a:t>Please see the following slides for an image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Settlement Charges Image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959086"/>
            <a:ext cx="8305800" cy="1385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Settlement Charges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Total Sales/Broker’s Commission: </a:t>
            </a:r>
            <a:r>
              <a:rPr lang="en-US" sz="2800" dirty="0"/>
              <a:t>Lines 700‐702 under settlement </a:t>
            </a:r>
            <a:r>
              <a:rPr lang="en-US" sz="2800" dirty="0" smtClean="0"/>
              <a:t>charges </a:t>
            </a:r>
            <a:r>
              <a:rPr lang="en-US" sz="2800" dirty="0"/>
              <a:t>the field description will normally give the state the agents commission based </a:t>
            </a:r>
            <a:r>
              <a:rPr lang="en-US" sz="2800" dirty="0" smtClean="0"/>
              <a:t>on </a:t>
            </a:r>
            <a:r>
              <a:rPr lang="en-US" sz="2800" dirty="0"/>
              <a:t>the purchase price. </a:t>
            </a:r>
            <a:r>
              <a:rPr lang="en-US" sz="2800" i="1" dirty="0"/>
              <a:t>(Example $185000.00 @ 6</a:t>
            </a:r>
            <a:r>
              <a:rPr lang="en-US" sz="2800" i="1" dirty="0" smtClean="0"/>
              <a:t>%)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Settlement Charges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b="1" dirty="0" smtClean="0"/>
              <a:t>Commission @ Settlement:</a:t>
            </a:r>
            <a:endParaRPr lang="en-US" sz="2800" dirty="0" smtClean="0"/>
          </a:p>
          <a:p>
            <a:pPr lvl="1"/>
            <a:r>
              <a:rPr lang="en-US" dirty="0" smtClean="0"/>
              <a:t>Line 703 This field will hold the allocated real estate agents commission. </a:t>
            </a:r>
            <a:endParaRPr lang="en-US" i="1" dirty="0" smtClean="0"/>
          </a:p>
          <a:p>
            <a:pPr lvl="1"/>
            <a:r>
              <a:rPr lang="en-US" dirty="0"/>
              <a:t>Line 704 This field is rarely used during a Short Sale transaction, </a:t>
            </a:r>
            <a:r>
              <a:rPr lang="en-US" dirty="0" smtClean="0"/>
              <a:t>however occasionally </a:t>
            </a:r>
            <a:r>
              <a:rPr lang="en-US" dirty="0"/>
              <a:t>agents will try to include an additional “Administrative Fee </a:t>
            </a:r>
            <a:r>
              <a:rPr lang="en-US" dirty="0" smtClean="0"/>
              <a:t>or </a:t>
            </a:r>
            <a:r>
              <a:rPr lang="en-US" dirty="0"/>
              <a:t>Processing </a:t>
            </a:r>
            <a:r>
              <a:rPr lang="en-US" dirty="0" smtClean="0"/>
              <a:t>Fee.” </a:t>
            </a:r>
          </a:p>
          <a:p>
            <a:pPr lvl="1"/>
            <a:r>
              <a:rPr lang="en-US" dirty="0" smtClean="0"/>
              <a:t>This fee should not be allowed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Settlement Charges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/>
              <a:t>Did you know</a:t>
            </a:r>
            <a:r>
              <a:rPr lang="en-US" b="1" dirty="0" smtClean="0"/>
              <a:t>?</a:t>
            </a:r>
          </a:p>
          <a:p>
            <a:r>
              <a:rPr lang="en-US" b="1" i="1" dirty="0"/>
              <a:t>The commission on the listing agreement and purchase </a:t>
            </a:r>
            <a:r>
              <a:rPr lang="en-US" b="1" i="1" dirty="0" smtClean="0"/>
              <a:t>agreement </a:t>
            </a:r>
            <a:r>
              <a:rPr lang="en-US" b="1" i="1" dirty="0"/>
              <a:t>must match the amount allocated to the real estate agents on the HUD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HUD statement?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A Housing and Urban Development (aka HUD) statement is a document prepared by </a:t>
            </a:r>
            <a:r>
              <a:rPr lang="en-US" sz="2800" dirty="0" smtClean="0"/>
              <a:t>a closing </a:t>
            </a:r>
            <a:r>
              <a:rPr lang="en-US" sz="2800" dirty="0"/>
              <a:t>agent that provides an itemized listing of funds that are paid at closing. </a:t>
            </a:r>
            <a:endParaRPr lang="en-US" sz="2800" dirty="0" smtClean="0"/>
          </a:p>
          <a:p>
            <a:r>
              <a:rPr lang="en-US" sz="2800" dirty="0"/>
              <a:t>Each type of expense goes on </a:t>
            </a:r>
            <a:r>
              <a:rPr lang="en-US" sz="2800" dirty="0" smtClean="0"/>
              <a:t>a specific </a:t>
            </a:r>
            <a:r>
              <a:rPr lang="en-US" sz="2800" dirty="0"/>
              <a:t>numbered line on the sheet</a:t>
            </a:r>
            <a:r>
              <a:rPr lang="en-US" sz="2800" dirty="0" smtClean="0"/>
              <a:t>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Buyers Closing Costs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Page 2: Lines </a:t>
            </a:r>
            <a:r>
              <a:rPr lang="en-US" sz="2800" b="1" dirty="0" smtClean="0"/>
              <a:t>800‐1008</a:t>
            </a:r>
          </a:p>
          <a:p>
            <a:r>
              <a:rPr lang="en-US" sz="2800" dirty="0"/>
              <a:t>These fields are primarily buyers closing costs &amp; </a:t>
            </a:r>
            <a:r>
              <a:rPr lang="en-US" sz="2800" dirty="0" smtClean="0"/>
              <a:t>The Sellers Lender </a:t>
            </a:r>
            <a:r>
              <a:rPr lang="en-US" sz="2800" dirty="0"/>
              <a:t>will not approve these </a:t>
            </a:r>
            <a:r>
              <a:rPr lang="en-US" sz="2800" dirty="0" smtClean="0"/>
              <a:t>costs </a:t>
            </a:r>
            <a:r>
              <a:rPr lang="en-US" sz="2800" dirty="0"/>
              <a:t>during a Short </a:t>
            </a:r>
            <a:r>
              <a:rPr lang="en-US" sz="2800" dirty="0" smtClean="0"/>
              <a:t>Sale</a:t>
            </a:r>
          </a:p>
          <a:p>
            <a:endParaRPr lang="en-US" sz="28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Buyers Closing Costs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Example of buyers cost</a:t>
            </a:r>
            <a:r>
              <a:rPr lang="en-US" sz="2800" b="1" dirty="0" smtClean="0"/>
              <a:t>:</a:t>
            </a:r>
          </a:p>
          <a:p>
            <a:pPr lvl="1"/>
            <a:r>
              <a:rPr lang="en-US" sz="2400" b="1" dirty="0"/>
              <a:t>Origination Fees: </a:t>
            </a:r>
            <a:r>
              <a:rPr lang="en-US" sz="2400" dirty="0"/>
              <a:t>Line </a:t>
            </a:r>
            <a:r>
              <a:rPr lang="en-US" sz="2400" dirty="0" smtClean="0"/>
              <a:t>801</a:t>
            </a:r>
          </a:p>
          <a:p>
            <a:pPr lvl="1"/>
            <a:r>
              <a:rPr lang="en-US" sz="2400" b="1" dirty="0"/>
              <a:t>Loan Discount: </a:t>
            </a:r>
            <a:r>
              <a:rPr lang="en-US" sz="2400" dirty="0"/>
              <a:t>Line </a:t>
            </a:r>
            <a:r>
              <a:rPr lang="en-US" sz="2400" dirty="0" smtClean="0"/>
              <a:t>802</a:t>
            </a:r>
          </a:p>
          <a:p>
            <a:pPr lvl="1"/>
            <a:r>
              <a:rPr lang="en-US" sz="2400" b="1" dirty="0"/>
              <a:t>Appraisal Fee: </a:t>
            </a:r>
            <a:r>
              <a:rPr lang="en-US" sz="2400" dirty="0"/>
              <a:t>Line </a:t>
            </a:r>
            <a:r>
              <a:rPr lang="en-US" sz="2400" dirty="0" smtClean="0"/>
              <a:t>803</a:t>
            </a:r>
          </a:p>
          <a:p>
            <a:pPr lvl="1"/>
            <a:r>
              <a:rPr lang="en-US" sz="2400" b="1" dirty="0"/>
              <a:t>Credit Report: </a:t>
            </a:r>
            <a:r>
              <a:rPr lang="en-US" sz="2400" dirty="0"/>
              <a:t>Line </a:t>
            </a:r>
            <a:r>
              <a:rPr lang="en-US" sz="2400" dirty="0" smtClean="0"/>
              <a:t>804</a:t>
            </a:r>
          </a:p>
          <a:p>
            <a:pPr lvl="1"/>
            <a:r>
              <a:rPr lang="en-US" sz="2400" b="1" dirty="0"/>
              <a:t>Lenders Inspection: </a:t>
            </a:r>
            <a:r>
              <a:rPr lang="en-US" sz="2400" dirty="0"/>
              <a:t>Line </a:t>
            </a:r>
            <a:r>
              <a:rPr lang="en-US" sz="2400" dirty="0" smtClean="0"/>
              <a:t>805</a:t>
            </a:r>
          </a:p>
          <a:p>
            <a:pPr lvl="1"/>
            <a:r>
              <a:rPr lang="en-US" sz="2400" b="1" dirty="0"/>
              <a:t>Mortgage Insurance Application Fee: </a:t>
            </a:r>
            <a:r>
              <a:rPr lang="en-US" sz="2400" dirty="0" smtClean="0"/>
              <a:t>Line 806</a:t>
            </a:r>
          </a:p>
          <a:p>
            <a:pPr lvl="1"/>
            <a:r>
              <a:rPr lang="en-US" sz="2400" b="1" dirty="0"/>
              <a:t>Assumption Fee: </a:t>
            </a:r>
            <a:r>
              <a:rPr lang="en-US" sz="2400" dirty="0"/>
              <a:t>Line </a:t>
            </a:r>
            <a:r>
              <a:rPr lang="en-US" sz="2400" dirty="0" smtClean="0"/>
              <a:t>807</a:t>
            </a:r>
          </a:p>
          <a:p>
            <a:r>
              <a:rPr lang="en-US" sz="2800" dirty="0" smtClean="0"/>
              <a:t>Please see the following slide for an image</a:t>
            </a:r>
            <a:endParaRPr lang="en-US" sz="28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Buyers Closing Costs Image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12775" y="1628879"/>
            <a:ext cx="8153400" cy="4438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Title/Closing Charges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These are fees associated with the closing of the loan and typically, </a:t>
            </a:r>
            <a:r>
              <a:rPr lang="en-US" dirty="0" smtClean="0"/>
              <a:t>the sellers lender will </a:t>
            </a:r>
            <a:r>
              <a:rPr lang="en-US" dirty="0"/>
              <a:t>allow </a:t>
            </a:r>
            <a:r>
              <a:rPr lang="en-US" dirty="0" smtClean="0"/>
              <a:t>for closing </a:t>
            </a:r>
            <a:r>
              <a:rPr lang="en-US" dirty="0"/>
              <a:t>cost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Title/Closing Charges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b="1" dirty="0"/>
              <a:t>Page 2: Lines </a:t>
            </a:r>
            <a:r>
              <a:rPr lang="en-US" sz="2800" b="1" dirty="0" smtClean="0"/>
              <a:t>1100‐1113</a:t>
            </a:r>
          </a:p>
          <a:p>
            <a:r>
              <a:rPr lang="en-US" sz="2800" dirty="0"/>
              <a:t>**When reviewing closing costs on a proposed Short Sale, </a:t>
            </a:r>
            <a:r>
              <a:rPr lang="en-US" sz="2800" dirty="0" smtClean="0"/>
              <a:t>allows </a:t>
            </a:r>
            <a:r>
              <a:rPr lang="en-US" sz="2800" dirty="0" smtClean="0"/>
              <a:t>for </a:t>
            </a:r>
            <a:r>
              <a:rPr lang="en-US" sz="2800" dirty="0"/>
              <a:t>costs that are “Customary and Reasonable Closing Costs.” Negotiators are not </a:t>
            </a:r>
            <a:r>
              <a:rPr lang="en-US" sz="2800" dirty="0" smtClean="0"/>
              <a:t>required </a:t>
            </a:r>
            <a:r>
              <a:rPr lang="en-US" sz="2800" dirty="0"/>
              <a:t>to </a:t>
            </a:r>
            <a:r>
              <a:rPr lang="en-US" sz="2800" dirty="0" smtClean="0"/>
              <a:t>approve </a:t>
            </a:r>
            <a:r>
              <a:rPr lang="en-US" sz="2800" dirty="0"/>
              <a:t>all closing cost requests</a:t>
            </a:r>
            <a:r>
              <a:rPr lang="en-US" sz="2800" dirty="0" smtClean="0"/>
              <a:t>!**</a:t>
            </a:r>
          </a:p>
          <a:p>
            <a:r>
              <a:rPr lang="en-US" sz="2800" dirty="0" smtClean="0"/>
              <a:t>Please see the following slide for an image</a:t>
            </a:r>
            <a:endParaRPr lang="en-US" sz="2800" b="1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Title/Closing Charges Image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532" y="2438400"/>
            <a:ext cx="8568668" cy="2594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Title/Closing Charges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/>
              <a:t>Title Charges: </a:t>
            </a:r>
            <a:r>
              <a:rPr lang="en-US" dirty="0"/>
              <a:t>These are fees and </a:t>
            </a:r>
            <a:r>
              <a:rPr lang="en-US" dirty="0" smtClean="0"/>
              <a:t>costs </a:t>
            </a:r>
            <a:r>
              <a:rPr lang="en-US" dirty="0"/>
              <a:t>associated with the closing. Typically, </a:t>
            </a:r>
            <a:r>
              <a:rPr lang="en-US" dirty="0" smtClean="0"/>
              <a:t>the </a:t>
            </a:r>
            <a:r>
              <a:rPr lang="en-US" dirty="0"/>
              <a:t>purchase contract outlines if the seller or buyer will be responsible for these </a:t>
            </a:r>
            <a:r>
              <a:rPr lang="en-US" dirty="0" smtClean="0"/>
              <a:t>costs. </a:t>
            </a:r>
          </a:p>
          <a:p>
            <a:r>
              <a:rPr lang="en-US" dirty="0" smtClean="0"/>
              <a:t>See the following slides for a full list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Title/Closing Charges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000" b="1" dirty="0"/>
              <a:t>Settlement or Closing Fee: </a:t>
            </a:r>
            <a:r>
              <a:rPr lang="en-US" sz="3000" dirty="0"/>
              <a:t>Line </a:t>
            </a:r>
            <a:r>
              <a:rPr lang="en-US" sz="3000" dirty="0" smtClean="0"/>
              <a:t>1102</a:t>
            </a:r>
          </a:p>
          <a:p>
            <a:r>
              <a:rPr lang="en-US" sz="2800" b="1" dirty="0"/>
              <a:t>Title Search: </a:t>
            </a:r>
            <a:r>
              <a:rPr lang="en-US" sz="2800" dirty="0"/>
              <a:t>Line </a:t>
            </a:r>
            <a:r>
              <a:rPr lang="en-US" sz="2800" dirty="0" smtClean="0"/>
              <a:t>1102</a:t>
            </a:r>
          </a:p>
          <a:p>
            <a:r>
              <a:rPr lang="en-US" sz="2800" b="1" dirty="0"/>
              <a:t>Notary Fees: </a:t>
            </a:r>
            <a:r>
              <a:rPr lang="en-US" sz="2800" dirty="0" smtClean="0"/>
              <a:t>Line 1106. These </a:t>
            </a:r>
            <a:r>
              <a:rPr lang="en-US" sz="2800" dirty="0"/>
              <a:t>charges can vary from state to state. </a:t>
            </a:r>
            <a:endParaRPr lang="en-US" sz="2800" dirty="0" smtClean="0"/>
          </a:p>
          <a:p>
            <a:r>
              <a:rPr lang="en-US" sz="2800" b="1" dirty="0"/>
              <a:t>Attorney Fees: </a:t>
            </a:r>
            <a:r>
              <a:rPr lang="en-US" sz="2800" dirty="0" smtClean="0"/>
              <a:t>Line 1107. </a:t>
            </a:r>
            <a:r>
              <a:rPr lang="en-US" sz="2800" dirty="0"/>
              <a:t>The negotiator can use there discretion on max amount of the fees depending </a:t>
            </a:r>
            <a:r>
              <a:rPr lang="en-US" sz="2800" dirty="0" smtClean="0"/>
              <a:t>on </a:t>
            </a:r>
            <a:r>
              <a:rPr lang="en-US" sz="2800" dirty="0"/>
              <a:t>a variety of factors such as purchase price and State the property is located.</a:t>
            </a:r>
            <a:endParaRPr lang="en-US" sz="3000" b="1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Title/Closing Charges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Title Insurance: </a:t>
            </a:r>
            <a:r>
              <a:rPr lang="en-US" sz="2800" dirty="0"/>
              <a:t>Line 1108</a:t>
            </a:r>
            <a:r>
              <a:rPr lang="en-US" sz="2800" dirty="0" smtClean="0"/>
              <a:t>. The negotiator can use there discretion on max</a:t>
            </a:r>
            <a:r>
              <a:rPr lang="en-US" sz="2800" b="1" dirty="0" smtClean="0"/>
              <a:t> </a:t>
            </a:r>
            <a:r>
              <a:rPr lang="en-US" sz="2800" dirty="0"/>
              <a:t>amount of the fees depending on a variety of factors such as purchase price </a:t>
            </a:r>
            <a:r>
              <a:rPr lang="en-US" sz="2800" dirty="0" smtClean="0"/>
              <a:t>and </a:t>
            </a:r>
            <a:r>
              <a:rPr lang="en-US" sz="2800" dirty="0"/>
              <a:t>State the property is located</a:t>
            </a:r>
            <a:r>
              <a:rPr lang="en-US" sz="2800" dirty="0" smtClean="0"/>
              <a:t>.</a:t>
            </a:r>
          </a:p>
          <a:p>
            <a:r>
              <a:rPr lang="en-US" sz="2800" b="1" dirty="0"/>
              <a:t>Other Title Charges: </a:t>
            </a:r>
            <a:r>
              <a:rPr lang="en-US" sz="2800" dirty="0"/>
              <a:t>Title descriptions and charges fluctuate from State </a:t>
            </a:r>
            <a:r>
              <a:rPr lang="en-US" sz="2800" dirty="0" smtClean="0"/>
              <a:t>to </a:t>
            </a:r>
            <a:r>
              <a:rPr lang="en-US" sz="2800" dirty="0"/>
              <a:t>State. </a:t>
            </a:r>
            <a:endParaRPr lang="en-US" sz="3000" dirty="0" smtClean="0"/>
          </a:p>
          <a:p>
            <a:endParaRPr lang="en-US" sz="30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Government Recoding and Transfer Fees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Lines 1200‐1205, these </a:t>
            </a:r>
            <a:r>
              <a:rPr lang="en-US" sz="2800" dirty="0"/>
              <a:t>costs </a:t>
            </a:r>
            <a:r>
              <a:rPr lang="en-US" sz="2800" dirty="0" smtClean="0"/>
              <a:t>are </a:t>
            </a:r>
            <a:r>
              <a:rPr lang="en-US" sz="2800" dirty="0"/>
              <a:t>State specific fees and </a:t>
            </a:r>
            <a:r>
              <a:rPr lang="en-US" sz="2800" dirty="0" smtClean="0"/>
              <a:t>most lenders </a:t>
            </a:r>
            <a:r>
              <a:rPr lang="en-US" sz="2800" dirty="0"/>
              <a:t>will pay for all fees located in this section of the HUD</a:t>
            </a:r>
            <a:r>
              <a:rPr lang="en-US" sz="2800" dirty="0" smtClean="0"/>
              <a:t>. </a:t>
            </a:r>
            <a:r>
              <a:rPr lang="en-US" sz="2800" dirty="0"/>
              <a:t>They will include Recording Fees, Stamp Taxes, Transfer Fees and Release Fees</a:t>
            </a:r>
            <a:r>
              <a:rPr lang="en-US" sz="2800" dirty="0" smtClean="0"/>
              <a:t>. </a:t>
            </a:r>
            <a:r>
              <a:rPr lang="en-US" sz="2800" dirty="0"/>
              <a:t>State and local governments establish the dollar amount for these costs respectively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Please see the following slide for an image.</a:t>
            </a:r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HUD statement?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The totals at the bottom of the HUD‐1 statement define the seller's net proceeds and the buyer's net payment at closing.</a:t>
            </a:r>
          </a:p>
          <a:p>
            <a:r>
              <a:rPr lang="en-US" sz="2800" dirty="0"/>
              <a:t>The </a:t>
            </a:r>
            <a:r>
              <a:rPr lang="en-US" sz="2800" dirty="0" smtClean="0"/>
              <a:t>HUD‐1 statement </a:t>
            </a:r>
            <a:r>
              <a:rPr lang="en-US" sz="2800" dirty="0"/>
              <a:t>is also referred to as a closing statement or settlement sheet.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Government Recoding and Transfer Fees Image</a:t>
            </a:r>
            <a:endParaRPr lang="en-US" dirty="0"/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5212" y="2971800"/>
            <a:ext cx="8231588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Settlement Charges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000" dirty="0"/>
              <a:t>Line </a:t>
            </a:r>
            <a:r>
              <a:rPr lang="en-US" sz="3000" dirty="0" smtClean="0"/>
              <a:t>1300‐1307, </a:t>
            </a:r>
            <a:r>
              <a:rPr lang="en-US" sz="3000" dirty="0"/>
              <a:t>these charges are </a:t>
            </a:r>
            <a:r>
              <a:rPr lang="en-US" sz="3000" dirty="0" smtClean="0"/>
              <a:t>considered </a:t>
            </a:r>
            <a:r>
              <a:rPr lang="en-US" sz="3000" dirty="0"/>
              <a:t>closing cost and a wide variety of additional cost request will be located in this section</a:t>
            </a:r>
            <a:r>
              <a:rPr lang="en-US" sz="3000" dirty="0" smtClean="0"/>
              <a:t>. </a:t>
            </a:r>
          </a:p>
          <a:p>
            <a:r>
              <a:rPr lang="en-US" sz="2800" dirty="0" smtClean="0"/>
              <a:t>Please see the following slide for an image.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Additional Settlement Charges Image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895600"/>
            <a:ext cx="8699422" cy="1410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Settlement Charges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Survey: </a:t>
            </a:r>
            <a:r>
              <a:rPr lang="en-US" sz="2800" dirty="0"/>
              <a:t>Line 1301 </a:t>
            </a:r>
            <a:r>
              <a:rPr lang="en-US" sz="2800" dirty="0" smtClean="0"/>
              <a:t>would </a:t>
            </a:r>
            <a:r>
              <a:rPr lang="en-US" sz="2800" dirty="0"/>
              <a:t>not allow for this cost to be paid on a short </a:t>
            </a:r>
            <a:r>
              <a:rPr lang="en-US" sz="2800" dirty="0" smtClean="0"/>
              <a:t>sale request.</a:t>
            </a:r>
          </a:p>
          <a:p>
            <a:r>
              <a:rPr lang="en-US" sz="2800" b="1" dirty="0"/>
              <a:t>Pest Inspection: </a:t>
            </a:r>
            <a:r>
              <a:rPr lang="en-US" sz="2800" dirty="0"/>
              <a:t>Line </a:t>
            </a:r>
            <a:r>
              <a:rPr lang="en-US" sz="2800" dirty="0" smtClean="0"/>
              <a:t>1302 will </a:t>
            </a:r>
            <a:r>
              <a:rPr lang="en-US" sz="2800" dirty="0"/>
              <a:t>not allocate funds for a pest inspection</a:t>
            </a:r>
            <a:r>
              <a:rPr lang="en-US" sz="2800" dirty="0" smtClean="0"/>
              <a:t>.</a:t>
            </a:r>
          </a:p>
          <a:p>
            <a:r>
              <a:rPr lang="en-US" sz="2800" b="1" dirty="0"/>
              <a:t>Wire &amp; Overnight Fees: </a:t>
            </a:r>
            <a:r>
              <a:rPr lang="en-US" sz="2800" dirty="0"/>
              <a:t>Line 1303 &amp; 1304 Chase will also allow for these fees</a:t>
            </a:r>
            <a:r>
              <a:rPr lang="en-US" sz="2800" dirty="0" smtClean="0"/>
              <a:t>, </a:t>
            </a:r>
            <a:r>
              <a:rPr lang="en-US" sz="2800" dirty="0"/>
              <a:t>but limit the allocation to $50.00 per line item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Cutting Cost Hints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Don’t allow for </a:t>
            </a:r>
            <a:r>
              <a:rPr lang="en-US" sz="2800" dirty="0" smtClean="0"/>
              <a:t>judgments </a:t>
            </a:r>
            <a:r>
              <a:rPr lang="en-US" sz="2800" dirty="0"/>
              <a:t>or personal debts for our </a:t>
            </a:r>
            <a:r>
              <a:rPr lang="en-US" sz="2800" dirty="0" smtClean="0"/>
              <a:t>borrower/seller.</a:t>
            </a:r>
          </a:p>
          <a:p>
            <a:r>
              <a:rPr lang="en-US" sz="2800" dirty="0"/>
              <a:t>Don’t allow for any type of additional and additional “Processing </a:t>
            </a:r>
            <a:r>
              <a:rPr lang="en-US" sz="2800" dirty="0" smtClean="0"/>
              <a:t>or Negotiating</a:t>
            </a:r>
            <a:r>
              <a:rPr lang="en-US" sz="2800" dirty="0"/>
              <a:t>” </a:t>
            </a:r>
            <a:r>
              <a:rPr lang="en-US" sz="2800" dirty="0" smtClean="0"/>
              <a:t>to </a:t>
            </a:r>
            <a:r>
              <a:rPr lang="en-US" sz="2800" dirty="0"/>
              <a:t>outside companies</a:t>
            </a:r>
            <a:r>
              <a:rPr lang="en-US" sz="2800" dirty="0" smtClean="0"/>
              <a:t>.</a:t>
            </a:r>
          </a:p>
          <a:p>
            <a:r>
              <a:rPr lang="en-US" sz="2800" dirty="0"/>
              <a:t>Look out for redundant fees like Title Search/Title Exam. 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Remember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000" dirty="0"/>
              <a:t>**Cutting closing costs is an essential part </a:t>
            </a:r>
            <a:r>
              <a:rPr lang="en-US" sz="3000" dirty="0" smtClean="0"/>
              <a:t>of being </a:t>
            </a:r>
            <a:r>
              <a:rPr lang="en-US" sz="3000" dirty="0"/>
              <a:t>a Short Sale Negotiator. </a:t>
            </a:r>
            <a:r>
              <a:rPr lang="en-US" sz="3000" dirty="0" smtClean="0"/>
              <a:t>Being proficient at recognizing </a:t>
            </a:r>
            <a:r>
              <a:rPr lang="en-US" sz="3000" dirty="0"/>
              <a:t>unnecessary costs will reduce </a:t>
            </a:r>
            <a:r>
              <a:rPr lang="en-US" sz="3000" dirty="0" smtClean="0"/>
              <a:t>the overall </a:t>
            </a:r>
            <a:r>
              <a:rPr lang="en-US" sz="3000" dirty="0"/>
              <a:t>loss to </a:t>
            </a:r>
            <a:r>
              <a:rPr lang="en-US" sz="3000" dirty="0" smtClean="0"/>
              <a:t>the company</a:t>
            </a:r>
            <a:r>
              <a:rPr lang="en-US" sz="3000" dirty="0"/>
              <a:t>.**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Remember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b="1" i="1" dirty="0"/>
              <a:t>The following items are closing cost that </a:t>
            </a:r>
            <a:r>
              <a:rPr lang="en-US" b="1" i="1" dirty="0" smtClean="0"/>
              <a:t>should not be </a:t>
            </a:r>
            <a:r>
              <a:rPr lang="en-US" b="1" i="1" dirty="0" smtClean="0"/>
              <a:t>paid</a:t>
            </a:r>
            <a:endParaRPr lang="en-US" b="1" i="1" dirty="0" smtClean="0"/>
          </a:p>
          <a:p>
            <a:r>
              <a:rPr lang="en-US" dirty="0"/>
              <a:t>Credit for required repairs </a:t>
            </a:r>
            <a:endParaRPr lang="en-US" dirty="0" smtClean="0"/>
          </a:p>
          <a:p>
            <a:r>
              <a:rPr lang="en-US" dirty="0" smtClean="0"/>
              <a:t>Document </a:t>
            </a:r>
            <a:r>
              <a:rPr lang="en-US" dirty="0"/>
              <a:t>Preparation</a:t>
            </a:r>
          </a:p>
          <a:p>
            <a:r>
              <a:rPr lang="en-US" dirty="0"/>
              <a:t>Loan Origination Fee Loan Processing Fee</a:t>
            </a:r>
          </a:p>
          <a:p>
            <a:r>
              <a:rPr lang="en-US" dirty="0"/>
              <a:t>Listing Fee Tax Service</a:t>
            </a:r>
          </a:p>
          <a:p>
            <a:r>
              <a:rPr lang="en-US" dirty="0"/>
              <a:t>Drawing Deed Archival </a:t>
            </a:r>
            <a:r>
              <a:rPr lang="en-US" dirty="0" smtClean="0"/>
              <a:t>&amp; Disposition </a:t>
            </a:r>
            <a:r>
              <a:rPr lang="en-US" dirty="0"/>
              <a:t>Fee</a:t>
            </a:r>
          </a:p>
          <a:p>
            <a:r>
              <a:rPr lang="en-US" dirty="0"/>
              <a:t>Special Assessment Search RES </a:t>
            </a:r>
            <a:r>
              <a:rPr lang="en-US" dirty="0" smtClean="0"/>
              <a:t>Broker</a:t>
            </a: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Remember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676400"/>
            <a:ext cx="8153400" cy="4495800"/>
          </a:xfrm>
        </p:spPr>
        <p:txBody>
          <a:bodyPr>
            <a:normAutofit/>
          </a:bodyPr>
          <a:lstStyle/>
          <a:p>
            <a:r>
              <a:rPr lang="en-US" sz="3000" dirty="0" smtClean="0"/>
              <a:t>Payoff Processing Fee Document Processing Fee</a:t>
            </a:r>
            <a:r>
              <a:rPr lang="en-US" sz="2800" dirty="0" smtClean="0"/>
              <a:t>s</a:t>
            </a:r>
            <a:endParaRPr lang="en-US" sz="3000" dirty="0" smtClean="0"/>
          </a:p>
          <a:p>
            <a:r>
              <a:rPr lang="en-US" sz="3000" dirty="0" smtClean="0"/>
              <a:t>Tracking Fee Satisfaction Fee</a:t>
            </a:r>
          </a:p>
          <a:p>
            <a:r>
              <a:rPr lang="en-US" sz="3000" dirty="0" smtClean="0"/>
              <a:t>Appraiser Fee Filing Fee</a:t>
            </a:r>
          </a:p>
          <a:p>
            <a:r>
              <a:rPr lang="en-US" sz="3000" dirty="0" smtClean="0"/>
              <a:t>Sub-Escrow Fee Recording Fees</a:t>
            </a:r>
          </a:p>
          <a:p>
            <a:r>
              <a:rPr lang="en-US" sz="3000" dirty="0" smtClean="0"/>
              <a:t>Broker Transaction Fee Document Transfer Fee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Remember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000" dirty="0" smtClean="0"/>
              <a:t>Survey Short Sale Doc Prep Fe</a:t>
            </a:r>
            <a:r>
              <a:rPr lang="en-US" sz="2800" dirty="0" smtClean="0"/>
              <a:t>e</a:t>
            </a:r>
            <a:endParaRPr lang="en-US" sz="3000" dirty="0" smtClean="0"/>
          </a:p>
          <a:p>
            <a:r>
              <a:rPr lang="en-US" sz="3000" dirty="0" smtClean="0"/>
              <a:t>Late Fee Pest Inspection</a:t>
            </a:r>
          </a:p>
          <a:p>
            <a:r>
              <a:rPr lang="en-US" sz="3000" dirty="0" smtClean="0"/>
              <a:t>Demand Fees Termite Report Inspections</a:t>
            </a:r>
          </a:p>
          <a:p>
            <a:r>
              <a:rPr lang="en-US" sz="3000" dirty="0" smtClean="0"/>
              <a:t>HOA Transfer Fee Home Protection Plan</a:t>
            </a:r>
          </a:p>
          <a:p>
            <a:r>
              <a:rPr lang="en-US" sz="3000" dirty="0" smtClean="0"/>
              <a:t>Document Recording Fee Utility Bills</a:t>
            </a:r>
            <a:endParaRPr lang="en-US" sz="3000" i="1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HUD Facts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000" dirty="0"/>
              <a:t>The HUD is normally two pages in length but can have up to 5 pages depending on </a:t>
            </a:r>
            <a:r>
              <a:rPr lang="en-US" sz="3000" dirty="0" smtClean="0"/>
              <a:t>the fees </a:t>
            </a:r>
            <a:r>
              <a:rPr lang="en-US" sz="3000" dirty="0"/>
              <a:t>and </a:t>
            </a:r>
            <a:r>
              <a:rPr lang="en-US" sz="3000" dirty="0" smtClean="0"/>
              <a:t>costs:</a:t>
            </a:r>
          </a:p>
          <a:p>
            <a:pPr lvl="1"/>
            <a:r>
              <a:rPr lang="en-US" sz="2600" dirty="0"/>
              <a:t>The HUD is divided into two sections, the Summary of Borrowers Transactions </a:t>
            </a:r>
            <a:r>
              <a:rPr lang="en-US" sz="2600" dirty="0" smtClean="0"/>
              <a:t>&amp; Summary </a:t>
            </a:r>
            <a:r>
              <a:rPr lang="en-US" sz="2600" dirty="0"/>
              <a:t>of Sellers </a:t>
            </a:r>
            <a:r>
              <a:rPr lang="en-US" sz="2600" dirty="0" smtClean="0"/>
              <a:t>Transactions</a:t>
            </a:r>
          </a:p>
          <a:p>
            <a:pPr lvl="1"/>
            <a:r>
              <a:rPr lang="en-US" sz="2600" dirty="0"/>
              <a:t>The summary of sellers transactions is always located on the right side of </a:t>
            </a:r>
            <a:r>
              <a:rPr lang="en-US" sz="2600" dirty="0" smtClean="0"/>
              <a:t>the HUD and are </a:t>
            </a:r>
            <a:r>
              <a:rPr lang="en-US" sz="2600" dirty="0"/>
              <a:t>the costs </a:t>
            </a:r>
            <a:r>
              <a:rPr lang="en-US" sz="2600" dirty="0" smtClean="0"/>
              <a:t>the Lender will </a:t>
            </a:r>
            <a:r>
              <a:rPr lang="en-US" sz="2600" dirty="0"/>
              <a:t>review when submitting a Short Sale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Understanding the HUD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There </a:t>
            </a:r>
            <a:r>
              <a:rPr lang="en-US" dirty="0"/>
              <a:t>are four fields that we want to review and ensure are accurate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 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Section B: Type of Loan</a:t>
            </a:r>
          </a:p>
          <a:p>
            <a:r>
              <a:rPr lang="en-US" dirty="0" smtClean="0"/>
              <a:t>Section D: Name of the Borrower (Buyer)</a:t>
            </a:r>
          </a:p>
          <a:p>
            <a:r>
              <a:rPr lang="en-US" dirty="0" smtClean="0"/>
              <a:t>Section E: Name of Seller</a:t>
            </a:r>
          </a:p>
          <a:p>
            <a:r>
              <a:rPr lang="en-US" dirty="0" smtClean="0"/>
              <a:t>Section G: Property Location</a:t>
            </a:r>
          </a:p>
          <a:p>
            <a:r>
              <a:rPr lang="en-US" dirty="0" smtClean="0"/>
              <a:t>Please see the next slide for an image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HUD Image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12775" y="2053864"/>
            <a:ext cx="8153400" cy="358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Summary of Sellers Transactions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/>
          </a:bodyPr>
          <a:lstStyle/>
          <a:p>
            <a:r>
              <a:rPr lang="en-US" sz="2800" dirty="0"/>
              <a:t>Page 1: Lines </a:t>
            </a:r>
            <a:r>
              <a:rPr lang="en-US" sz="2800" dirty="0" smtClean="0"/>
              <a:t>400‐420</a:t>
            </a:r>
          </a:p>
          <a:p>
            <a:r>
              <a:rPr lang="en-US" sz="2800" dirty="0"/>
              <a:t>This section of the HUD typically contains limited, but important </a:t>
            </a:r>
            <a:r>
              <a:rPr lang="en-US" sz="2800" dirty="0" smtClean="0"/>
              <a:t>information</a:t>
            </a:r>
          </a:p>
          <a:p>
            <a:pPr lvl="1"/>
            <a:r>
              <a:rPr lang="en-US" sz="2500" b="1" dirty="0" smtClean="0"/>
              <a:t>Purchase </a:t>
            </a:r>
            <a:r>
              <a:rPr lang="en-US" sz="2500" b="1" dirty="0"/>
              <a:t>Price: </a:t>
            </a:r>
            <a:r>
              <a:rPr lang="en-US" sz="2500" dirty="0"/>
              <a:t>Line 401 This is the amount must match the amount </a:t>
            </a:r>
            <a:r>
              <a:rPr lang="en-US" sz="2500" dirty="0" smtClean="0"/>
              <a:t>on purchase contract</a:t>
            </a:r>
          </a:p>
          <a:p>
            <a:pPr lvl="1"/>
            <a:r>
              <a:rPr lang="en-US" sz="2500" b="1" dirty="0"/>
              <a:t>City/County Taxes: </a:t>
            </a:r>
            <a:r>
              <a:rPr lang="en-US" sz="2500" dirty="0"/>
              <a:t>Lines 406‐408 Taxes show in this area of the HUD </a:t>
            </a:r>
            <a:r>
              <a:rPr lang="en-US" sz="2500" dirty="0" smtClean="0"/>
              <a:t>are typically </a:t>
            </a:r>
            <a:r>
              <a:rPr lang="en-US" sz="2500" dirty="0"/>
              <a:t>Credits or prorated </a:t>
            </a:r>
            <a:r>
              <a:rPr lang="en-US" sz="2500" dirty="0" smtClean="0"/>
              <a:t>taxes</a:t>
            </a:r>
          </a:p>
          <a:p>
            <a:pPr lvl="1"/>
            <a:r>
              <a:rPr lang="en-US" sz="2500" b="1" dirty="0"/>
              <a:t>Gross Amount to Seller: </a:t>
            </a:r>
            <a:r>
              <a:rPr lang="en-US" sz="2500" dirty="0"/>
              <a:t>Line 420 </a:t>
            </a:r>
            <a:r>
              <a:rPr lang="en-US" sz="2500" dirty="0" smtClean="0"/>
              <a:t>will be the total purchase price</a:t>
            </a:r>
          </a:p>
          <a:p>
            <a:r>
              <a:rPr lang="en-US" sz="2800" dirty="0" smtClean="0"/>
              <a:t>Please see the next slide for an image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Summary of Sellers Transactions Image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92275" y="1600200"/>
            <a:ext cx="5994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Reviewing Estimated HUD Statements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What is a HUD statement?&amp;quot;&quot;/&gt;&lt;property id=&quot;20307&quot; value=&quot;257&quot;/&gt;&lt;/object&gt;&lt;object type=&quot;3&quot; unique_id=&quot;10006&quot;&gt;&lt;property id=&quot;20148&quot; value=&quot;5&quot;/&gt;&lt;property id=&quot;20300&quot; value=&quot;Slide 3 - &amp;quot;What is a HUD statement?&amp;quot;&quot;/&gt;&lt;property id=&quot;20307&quot; value=&quot;258&quot;/&gt;&lt;/object&gt;&lt;object type=&quot;3&quot; unique_id=&quot;10007&quot;&gt;&lt;property id=&quot;20148&quot; value=&quot;5&quot;/&gt;&lt;property id=&quot;20300&quot; value=&quot;Slide 4 - &amp;quot;HUD Facts&amp;quot;&quot;/&gt;&lt;property id=&quot;20307&quot; value=&quot;259&quot;/&gt;&lt;/object&gt;&lt;object type=&quot;3&quot; unique_id=&quot;10008&quot;&gt;&lt;property id=&quot;20148&quot; value=&quot;5&quot;/&gt;&lt;property id=&quot;20300&quot; value=&quot;Slide 5 - &amp;quot;Understanding the HUD&amp;quot;&quot;/&gt;&lt;property id=&quot;20307&quot; value=&quot;260&quot;/&gt;&lt;/object&gt;&lt;object type=&quot;3&quot; unique_id=&quot;10009&quot;&gt;&lt;property id=&quot;20148&quot; value=&quot;5&quot;/&gt;&lt;property id=&quot;20300&quot; value=&quot;Slide 6 - &amp;quot;Four Fields&amp;quot;&quot;/&gt;&lt;property id=&quot;20307&quot; value=&quot;261&quot;/&gt;&lt;/object&gt;&lt;object type=&quot;3&quot; unique_id=&quot;10010&quot;&gt;&lt;property id=&quot;20148&quot; value=&quot;5&quot;/&gt;&lt;property id=&quot;20300&quot; value=&quot;Slide 7 - &amp;quot;HUD Image&amp;quot;&quot;/&gt;&lt;property id=&quot;20307&quot; value=&quot;262&quot;/&gt;&lt;/object&gt;&lt;object type=&quot;3&quot; unique_id=&quot;10083&quot;&gt;&lt;property id=&quot;20148&quot; value=&quot;5&quot;/&gt;&lt;property id=&quot;20300&quot; value=&quot;Slide 8 - &amp;quot;Summary of Sellers Transactions&amp;quot;&quot;/&gt;&lt;property id=&quot;20307&quot; value=&quot;263&quot;/&gt;&lt;/object&gt;&lt;object type=&quot;3&quot; unique_id=&quot;10084&quot;&gt;&lt;property id=&quot;20148&quot; value=&quot;5&quot;/&gt;&lt;property id=&quot;20300&quot; value=&quot;Slide 9 - &amp;quot;Summary of Sellers Transactions Image&amp;quot;&quot;/&gt;&lt;property id=&quot;20307&quot; value=&quot;264&quot;/&gt;&lt;/object&gt;&lt;object type=&quot;3&quot; unique_id=&quot;10426&quot;&gt;&lt;property id=&quot;20148&quot; value=&quot;5&quot;/&gt;&lt;property id=&quot;20300&quot; value=&quot;Slide 10 - &amp;quot;Reductions in Amount to the Seller&amp;quot;&quot;/&gt;&lt;property id=&quot;20307&quot; value=&quot;265&quot;/&gt;&lt;/object&gt;&lt;object type=&quot;3&quot; unique_id=&quot;10427&quot;&gt;&lt;property id=&quot;20148&quot; value=&quot;5&quot;/&gt;&lt;property id=&quot;20300&quot; value=&quot;Slide 11 - &amp;quot;Reductions in Amount to the Seller&amp;quot;&quot;/&gt;&lt;property id=&quot;20307&quot; value=&quot;266&quot;/&gt;&lt;/object&gt;&lt;object type=&quot;3&quot; unique_id=&quot;10428&quot;&gt;&lt;property id=&quot;20148&quot; value=&quot;5&quot;/&gt;&lt;property id=&quot;20300&quot; value=&quot;Slide 12 - &amp;quot;Reductions in Amount to the Seller&amp;quot;&quot;/&gt;&lt;property id=&quot;20307&quot; value=&quot;267&quot;/&gt;&lt;/object&gt;&lt;object type=&quot;3&quot; unique_id=&quot;10429&quot;&gt;&lt;property id=&quot;20148&quot; value=&quot;5&quot;/&gt;&lt;property id=&quot;20300&quot; value=&quot;Slide 13 - &amp;quot;Reductions in Amount to the Seller&amp;quot;&quot;/&gt;&lt;property id=&quot;20307&quot; value=&quot;268&quot;/&gt;&lt;/object&gt;&lt;object type=&quot;3&quot; unique_id=&quot;10430&quot;&gt;&lt;property id=&quot;20148&quot; value=&quot;5&quot;/&gt;&lt;property id=&quot;20300&quot; value=&quot;Slide 14 - &amp;quot;Reductions in Amount to the Seller Image&amp;quot;&quot;/&gt;&lt;property id=&quot;20307&quot; value=&quot;269&quot;/&gt;&lt;/object&gt;&lt;object type=&quot;3&quot; unique_id=&quot;10431&quot;&gt;&lt;property id=&quot;20148&quot; value=&quot;5&quot;/&gt;&lt;property id=&quot;20300&quot; value=&quot;Slide 15 - &amp;quot;Settlement Charges&amp;quot;&quot;/&gt;&lt;property id=&quot;20307&quot; value=&quot;270&quot;/&gt;&lt;/object&gt;&lt;object type=&quot;3&quot; unique_id=&quot;10432&quot;&gt;&lt;property id=&quot;20148&quot; value=&quot;5&quot;/&gt;&lt;property id=&quot;20300&quot; value=&quot;Slide 16 - &amp;quot;Settlement Charges Image&amp;quot;&quot;/&gt;&lt;property id=&quot;20307&quot; value=&quot;271&quot;/&gt;&lt;/object&gt;&lt;object type=&quot;3&quot; unique_id=&quot;10433&quot;&gt;&lt;property id=&quot;20148&quot; value=&quot;5&quot;/&gt;&lt;property id=&quot;20300&quot; value=&quot;Slide 17 - &amp;quot;Settlement Charges&amp;quot;&quot;/&gt;&lt;property id=&quot;20307&quot; value=&quot;272&quot;/&gt;&lt;/object&gt;&lt;object type=&quot;3&quot; unique_id=&quot;10434&quot;&gt;&lt;property id=&quot;20148&quot; value=&quot;5&quot;/&gt;&lt;property id=&quot;20300&quot; value=&quot;Slide 18 - &amp;quot;Settlement Charges&amp;quot;&quot;/&gt;&lt;property id=&quot;20307&quot; value=&quot;273&quot;/&gt;&lt;/object&gt;&lt;object type=&quot;3&quot; unique_id=&quot;10435&quot;&gt;&lt;property id=&quot;20148&quot; value=&quot;5&quot;/&gt;&lt;property id=&quot;20300&quot; value=&quot;Slide 19 - &amp;quot;Settlement Charges&amp;quot;&quot;/&gt;&lt;property id=&quot;20307&quot; value=&quot;274&quot;/&gt;&lt;/object&gt;&lt;object type=&quot;3&quot; unique_id=&quot;10436&quot;&gt;&lt;property id=&quot;20148&quot; value=&quot;5&quot;/&gt;&lt;property id=&quot;20300&quot; value=&quot;Slide 20 - &amp;quot;Buyers Closing Costs&amp;quot;&quot;/&gt;&lt;property id=&quot;20307&quot; value=&quot;275&quot;/&gt;&lt;/object&gt;&lt;object type=&quot;3&quot; unique_id=&quot;10437&quot;&gt;&lt;property id=&quot;20148&quot; value=&quot;5&quot;/&gt;&lt;property id=&quot;20300&quot; value=&quot;Slide 21 - &amp;quot;Buyers Closing Costs&amp;quot;&quot;/&gt;&lt;property id=&quot;20307&quot; value=&quot;276&quot;/&gt;&lt;/object&gt;&lt;object type=&quot;3&quot; unique_id=&quot;10438&quot;&gt;&lt;property id=&quot;20148&quot; value=&quot;5&quot;/&gt;&lt;property id=&quot;20300&quot; value=&quot;Slide 22 - &amp;quot;Buyers Closing Costs Image&amp;quot;&quot;/&gt;&lt;property id=&quot;20307&quot; value=&quot;277&quot;/&gt;&lt;/object&gt;&lt;object type=&quot;3&quot; unique_id=&quot;10439&quot;&gt;&lt;property id=&quot;20148&quot; value=&quot;5&quot;/&gt;&lt;property id=&quot;20300&quot; value=&quot;Slide 23 - &amp;quot;Title/Closing Charges&amp;quot;&quot;/&gt;&lt;property id=&quot;20307&quot; value=&quot;278&quot;/&gt;&lt;/object&gt;&lt;object type=&quot;3&quot; unique_id=&quot;10440&quot;&gt;&lt;property id=&quot;20148&quot; value=&quot;5&quot;/&gt;&lt;property id=&quot;20300&quot; value=&quot;Slide 24 - &amp;quot;Title/Closing Charges&amp;quot;&quot;/&gt;&lt;property id=&quot;20307&quot; value=&quot;279&quot;/&gt;&lt;/object&gt;&lt;object type=&quot;3&quot; unique_id=&quot;10441&quot;&gt;&lt;property id=&quot;20148&quot; value=&quot;5&quot;/&gt;&lt;property id=&quot;20300&quot; value=&quot;Slide 25 - &amp;quot;Title/Closing Charges Image&amp;quot;&quot;/&gt;&lt;property id=&quot;20307&quot; value=&quot;280&quot;/&gt;&lt;/object&gt;&lt;object type=&quot;3&quot; unique_id=&quot;10442&quot;&gt;&lt;property id=&quot;20148&quot; value=&quot;5&quot;/&gt;&lt;property id=&quot;20300&quot; value=&quot;Slide 26 - &amp;quot;Title/Closing Charges&amp;quot;&quot;/&gt;&lt;property id=&quot;20307&quot; value=&quot;281&quot;/&gt;&lt;/object&gt;&lt;object type=&quot;3&quot; unique_id=&quot;10443&quot;&gt;&lt;property id=&quot;20148&quot; value=&quot;5&quot;/&gt;&lt;property id=&quot;20300&quot; value=&quot;Slide 27 - &amp;quot;Title/Closing Charges&amp;quot;&quot;/&gt;&lt;property id=&quot;20307&quot; value=&quot;282&quot;/&gt;&lt;/object&gt;&lt;object type=&quot;3&quot; unique_id=&quot;10444&quot;&gt;&lt;property id=&quot;20148&quot; value=&quot;5&quot;/&gt;&lt;property id=&quot;20300&quot; value=&quot;Slide 28 - &amp;quot;Title/Closing Charges&amp;quot;&quot;/&gt;&lt;property id=&quot;20307&quot; value=&quot;283&quot;/&gt;&lt;/object&gt;&lt;object type=&quot;3&quot; unique_id=&quot;10445&quot;&gt;&lt;property id=&quot;20148&quot; value=&quot;5&quot;/&gt;&lt;property id=&quot;20300&quot; value=&quot;Slide 29 - &amp;quot;Government Recoding and Transfer Fees&amp;quot;&quot;/&gt;&lt;property id=&quot;20307&quot; value=&quot;284&quot;/&gt;&lt;/object&gt;&lt;object type=&quot;3&quot; unique_id=&quot;10446&quot;&gt;&lt;property id=&quot;20148&quot; value=&quot;5&quot;/&gt;&lt;property id=&quot;20300&quot; value=&quot;Slide 30 - &amp;quot;Government Recoding and Transfer Fees Image&amp;quot;&quot;/&gt;&lt;property id=&quot;20307&quot; value=&quot;285&quot;/&gt;&lt;/object&gt;&lt;object type=&quot;3&quot; unique_id=&quot;10447&quot;&gt;&lt;property id=&quot;20148&quot; value=&quot;5&quot;/&gt;&lt;property id=&quot;20300&quot; value=&quot;Slide 31 - &amp;quot;Additional Settlement Charges&amp;quot;&quot;/&gt;&lt;property id=&quot;20307&quot; value=&quot;286&quot;/&gt;&lt;/object&gt;&lt;object type=&quot;3&quot; unique_id=&quot;10448&quot;&gt;&lt;property id=&quot;20148&quot; value=&quot;5&quot;/&gt;&lt;property id=&quot;20300&quot; value=&quot;Slide 32 - &amp;quot;Additional Settlement Charges Image&amp;quot;&quot;/&gt;&lt;property id=&quot;20307&quot; value=&quot;287&quot;/&gt;&lt;/object&gt;&lt;object type=&quot;3&quot; unique_id=&quot;10449&quot;&gt;&lt;property id=&quot;20148&quot; value=&quot;5&quot;/&gt;&lt;property id=&quot;20300&quot; value=&quot;Slide 33 - &amp;quot;Additional Settlement Charges&amp;quot;&quot;/&gt;&lt;property id=&quot;20307&quot; value=&quot;288&quot;/&gt;&lt;/object&gt;&lt;object type=&quot;3&quot; unique_id=&quot;10450&quot;&gt;&lt;property id=&quot;20148&quot; value=&quot;5&quot;/&gt;&lt;property id=&quot;20300&quot; value=&quot;Slide 34 - &amp;quot;Cutting Cost Hints&amp;quot;&quot;/&gt;&lt;property id=&quot;20307&quot; value=&quot;289&quot;/&gt;&lt;/object&gt;&lt;object type=&quot;3&quot; unique_id=&quot;10451&quot;&gt;&lt;property id=&quot;20148&quot; value=&quot;5&quot;/&gt;&lt;property id=&quot;20300&quot; value=&quot;Slide 35 - &amp;quot;Remember&amp;quot;&quot;/&gt;&lt;property id=&quot;20307&quot; value=&quot;290&quot;/&gt;&lt;/object&gt;&lt;object type=&quot;3&quot; unique_id=&quot;10452&quot;&gt;&lt;property id=&quot;20148&quot; value=&quot;5&quot;/&gt;&lt;property id=&quot;20300&quot; value=&quot;Slide 36 - &amp;quot;Remember&amp;quot;&quot;/&gt;&lt;property id=&quot;20307&quot; value=&quot;291&quot;/&gt;&lt;/object&gt;&lt;object type=&quot;3&quot; unique_id=&quot;10453&quot;&gt;&lt;property id=&quot;20148&quot; value=&quot;5&quot;/&gt;&lt;property id=&quot;20300&quot; value=&quot;Slide 37 - &amp;quot;Remember&amp;quot;&quot;/&gt;&lt;property id=&quot;20307&quot; value=&quot;292&quot;/&gt;&lt;/object&gt;&lt;object type=&quot;3&quot; unique_id=&quot;10454&quot;&gt;&lt;property id=&quot;20148&quot; value=&quot;5&quot;/&gt;&lt;property id=&quot;20300&quot; value=&quot;Slide 38 - &amp;quot;Remember&amp;quot;&quot;/&gt;&lt;property id=&quot;20307&quot; value=&quot;293&quot;/&gt;&lt;/object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156</TotalTime>
  <Words>1333</Words>
  <Application>Microsoft Office PowerPoint</Application>
  <PresentationFormat>On-screen Show (4:3)</PresentationFormat>
  <Paragraphs>125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Median</vt:lpstr>
      <vt:lpstr>Reviewing Estimated HUD Statements</vt:lpstr>
      <vt:lpstr>What is a HUD statement?</vt:lpstr>
      <vt:lpstr>What is a HUD statement?</vt:lpstr>
      <vt:lpstr>HUD Facts</vt:lpstr>
      <vt:lpstr>Understanding the HUD</vt:lpstr>
      <vt:lpstr>Four Fields</vt:lpstr>
      <vt:lpstr>HUD Image</vt:lpstr>
      <vt:lpstr>Summary of Sellers Transactions</vt:lpstr>
      <vt:lpstr>Summary of Sellers Transactions Image</vt:lpstr>
      <vt:lpstr>Reductions in Amount to the Seller</vt:lpstr>
      <vt:lpstr>Reductions in Amount to the Seller</vt:lpstr>
      <vt:lpstr>Reductions in Amount to the Seller</vt:lpstr>
      <vt:lpstr>Reductions in Amount to the Seller</vt:lpstr>
      <vt:lpstr>Reductions in Amount to the Seller Image</vt:lpstr>
      <vt:lpstr>Settlement Charges</vt:lpstr>
      <vt:lpstr>Settlement Charges Image</vt:lpstr>
      <vt:lpstr>Settlement Charges</vt:lpstr>
      <vt:lpstr>Settlement Charges</vt:lpstr>
      <vt:lpstr>Settlement Charges</vt:lpstr>
      <vt:lpstr>Buyers Closing Costs</vt:lpstr>
      <vt:lpstr>Buyers Closing Costs</vt:lpstr>
      <vt:lpstr>Buyers Closing Costs Image</vt:lpstr>
      <vt:lpstr>Title/Closing Charges</vt:lpstr>
      <vt:lpstr>Title/Closing Charges</vt:lpstr>
      <vt:lpstr>Title/Closing Charges Image</vt:lpstr>
      <vt:lpstr>Title/Closing Charges</vt:lpstr>
      <vt:lpstr>Title/Closing Charges</vt:lpstr>
      <vt:lpstr>Title/Closing Charges</vt:lpstr>
      <vt:lpstr>Government Recoding and Transfer Fees</vt:lpstr>
      <vt:lpstr>Government Recoding and Transfer Fees Image</vt:lpstr>
      <vt:lpstr>Additional Settlement Charges</vt:lpstr>
      <vt:lpstr>Additional Settlement Charges Image</vt:lpstr>
      <vt:lpstr>Additional Settlement Charges</vt:lpstr>
      <vt:lpstr>Cutting Cost Hints</vt:lpstr>
      <vt:lpstr>Remember</vt:lpstr>
      <vt:lpstr>Remember</vt:lpstr>
      <vt:lpstr>Remember</vt:lpstr>
      <vt:lpstr>Remember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Reviewing Estimated HUD Statements</dc:title>
  <dc:creator>Justin</dc:creator>
  <cp:lastModifiedBy>JUSTIN MCCREARY</cp:lastModifiedBy>
  <cp:revision>5</cp:revision>
  <dcterms:created xsi:type="dcterms:W3CDTF">2011-10-29T23:34:43Z</dcterms:created>
  <dcterms:modified xsi:type="dcterms:W3CDTF">2011-12-07T18:15:19Z</dcterms:modified>
</cp:coreProperties>
</file>